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0369" autoAdjust="0"/>
  </p:normalViewPr>
  <p:slideViewPr>
    <p:cSldViewPr snapToGrid="0">
      <p:cViewPr varScale="1">
        <p:scale>
          <a:sx n="145" d="100"/>
          <a:sy n="145" d="100"/>
        </p:scale>
        <p:origin x="11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9T19:01:2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 22 24575,'-54'-17'0,"40"15"0,0 1 0,0 0 0,0 1 0,0 0 0,0 1 0,0 1 0,0 0 0,0 1 0,1 1 0,0 0 0,-14 6 0,-6 4 0,24-10 0,0-1 0,0 1 0,0 0 0,1 1 0,0 0 0,-1 1 0,2-1 0,-1 2 0,1-1 0,0 1 0,0 0 0,0 0 0,-7 13 0,0 4 0,1 1 0,1 0 0,2 1 0,0 0 0,2 1 0,1-1 0,1 2 0,1-1 0,1 0 0,2 1 0,1 50 0,1-59 0,1 0 0,1 0 0,0 0 0,9 36 0,-7-44 0,1-1 0,0 1 0,0-1 0,0 0 0,2 0 0,-1-1 0,1 0 0,0 0 0,14 12 0,18 20 0,-23-24 0,1 0 0,1 0 0,28 19 0,-24-23 0,1 0 0,0-2 0,1-1 0,0-1 0,0 0 0,1-2 0,30 4 0,-51-10 0,1-1 0,0 0 0,0 0 0,0 0 0,0 0 0,0-1 0,-1 0 0,1 0 0,0 0 0,0-1 0,-1 0 0,1 0 0,-1 0 0,0 0 0,1 0 0,-1-1 0,0 0 0,0 0 0,-1 0 0,7-7 0,5-7 0,-2 0 0,0-1 0,16-30 0,13-17 0,-29 43 0,0 0 0,-1-1 0,-1-1 0,-2 1 0,0-2 0,-1 1 0,5-35 0,8-67 0,-19 113 0,-1 0 0,-1-1 0,0 1 0,0 0 0,-2-1 0,1 1 0,-2 0 0,0 0 0,0 0 0,-1 0 0,-1 0 0,0 1 0,-1 0 0,0 0 0,-1 0 0,0 1 0,-1 0 0,0 1 0,-1-1 0,0 1 0,-1 1 0,0 0 0,0 0 0,-1 1 0,0 1 0,0-1 0,-1 2 0,-22-10 0,-10-6-67,32 15-95,0 0 0,0 2-1,-1-1 1,0 1 0,0 1 0,0 0-1,-25-3 1,23 7-6664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9T19:01:3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1009 114 24575,'-7'-1'0,"0"-1"0,0 0 0,1 0 0,-1 0 0,0-1 0,1 0 0,-1 0 0,-10-8 0,-20-9 0,-3 6 0,1 1 0,-2 2 0,0 2 0,0 2 0,0 2 0,-1 1 0,0 2 0,-71 7 0,81-1 0,1 2 0,0 1 0,0 1 0,-34 15 0,40-10 0,0 1 0,1 1 0,1 1 0,1 1 0,-30 29 0,41-34 0,1 0 0,0 1 0,1 1 0,0 0 0,2 0 0,-1 1 0,2-1 0,0 1 0,-7 28 0,9-20 0,1 0 0,0 0 0,2 1 0,4 38 0,-1-4 0,-2-49 0,1-1 0,0 1 0,1-1 0,0 1 0,0-1 0,1 0 0,0 0 0,0 0 0,1 0 0,0-1 0,1 1 0,-1-1 0,11 12 0,3 0 0,0 0 0,1-1 0,27 18 0,-17-16 0,2-1 0,0-1 0,1-2 0,1-1 0,0-2 0,1-1 0,0-2 0,1-1 0,0-2 0,0-1 0,1-2 0,0-1 0,0-2 0,57-6 0,-74 3 0,0 0 0,0-2 0,0 0 0,-1-1 0,1-1 0,-1-1 0,26-13 0,-35 15 0,0-1 0,-1 1 0,0-1 0,1-1 0,-2 0 0,1 0 0,-1 0 0,0-1 0,-1 0 0,0 0 0,0-1 0,-1 0 0,0 0 0,0 0 0,5-16 0,-5 4 0,0 0 0,-1-1 0,1-42 0,-3 31 0,7-29 0,0-23 0,-7 27 0,-1 36 0,0-1 0,-2 0 0,0 0 0,-5-27 0,4 46-7,0-1 0,0 0-1,0 1 1,-1-1 0,1 1 0,-1 0-1,0-1 1,-1 1 0,1 1 0,-1-1-1,-5-5 1,-7-7-1271,8 8-5548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9T19:01:3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969 240 24575,'-2'-6'0,"0"-1"0,0 1 0,-1 0 0,0-1 0,0 1 0,0 1 0,-1-1 0,0 0 0,0 1 0,-8-8 0,-5-8 0,9 10 0,-2 0 0,0 1 0,0 0 0,0 1 0,-1 0 0,-1 1 0,1 0 0,-1 0 0,-1 2 0,1-1 0,-1 2 0,-1 0 0,1 0 0,0 1 0,-1 1 0,-16-3 0,-5-1 0,1 2 0,-1 1 0,-43 1 0,57 3 0,7-1 0,0 1 0,0 0 0,0 1 0,0 0 0,0 1 0,1 1 0,-1 0 0,0 1 0,1 1 0,0 0 0,-17 9 0,15-4 0,1 0 0,0 1 0,1 1 0,0 0 0,1 1 0,0 0 0,1 1 0,1 1 0,0-1 0,1 1 0,0 1 0,-7 19 0,-39 74 0,-21 108 0,70-190 0,0 1 0,2 0 0,1 0 0,1 1 0,3 29 0,-2-49 0,1 0 0,0 0 0,1 0 0,0 0 0,1 0 0,0 0 0,0 0 0,1-1 0,0 1 0,0-1 0,1 0 0,0 0 0,1 0 0,0 0 0,0-1 0,0 1 0,1-1 0,0-1 0,1 1 0,11 8 0,1 0 0,0-2 0,1 0 0,1-1 0,0-1 0,0-1 0,1-1 0,0-1 0,1-1 0,23 5 0,-14-9 0,1 0 0,-1-2 0,35-3 0,3 0 0,-64 2 0,1-1 0,-1 1 0,1-1 0,-1 0 0,0-1 0,0 1 0,0-1 0,0-1 0,0 1 0,0-1 0,0 0 0,-1 0 0,1-1 0,-1 1 0,0-1 0,5-5 0,3-5 0,-1-1 0,0 0 0,19-32 0,-15 21 0,19-25 0,57-100 0,-82 127 0,-1 0 0,9-42 0,-14 46 0,0-1-49,-1 0-1,-1 0 1,-1-1-1,-2-25 0,0 15-1067,1 16-5709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B7E2-FF5A-4309-A554-A0AD89C9ACE7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5488B-FFA7-41D3-A751-6841C77F0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9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Data retrieved from Kaggle.com (</a:t>
            </a:r>
            <a:r>
              <a:rPr lang="en-US" sz="1800" dirty="0" err="1"/>
              <a:t>Kirubi</a:t>
            </a:r>
            <a:r>
              <a:rPr lang="en-US" sz="1800" dirty="0"/>
              <a:t>, 2016).</a:t>
            </a:r>
          </a:p>
          <a:p>
            <a:endParaRPr lang="en-US" sz="1800" dirty="0"/>
          </a:p>
          <a:p>
            <a:r>
              <a:rPr lang="en-US" sz="1800" dirty="0" err="1"/>
              <a:t>Kirubi</a:t>
            </a:r>
            <a:r>
              <a:rPr lang="en-US" sz="1800" dirty="0"/>
              <a:t>, R. (2016). Video Game Sales with Ratings. </a:t>
            </a:r>
            <a:r>
              <a:rPr lang="en-US" sz="1800" i="1" dirty="0"/>
              <a:t>Kaggle.com.</a:t>
            </a:r>
            <a:r>
              <a:rPr lang="en-US" sz="1800" i="0" dirty="0"/>
              <a:t> Retrieved from https://www.kaggle.com/rush4ratio/video-game-sales-with-ratings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5488B-FFA7-41D3-A751-6841C77F0C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4AFC9-E3FD-43CA-AA35-4790B4D2D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E2A0E-45F7-4F04-AA64-BC53E0FF1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388F1-A85E-4CE7-BC81-164312F0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C7C2-4139-4ED4-B0D3-3B0C9843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666EE-CFAA-418E-92BB-C5125CA3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0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1A9B-E6EC-4865-9F74-AE26AD03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02AF9-2623-4E53-8A11-44AC0DCEA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C8577-4EE6-48AB-B0B6-C83E44AD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8A93-4CFF-41EB-8DEA-D5C0C3E5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1F129-A116-442A-BA1E-A9508B0E0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6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560DB-C16B-4BBA-889A-E5E760E55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9488A-D08B-464A-B514-6F2FF2BC2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CAF9B-A05F-4EE8-B7AB-2F3D03BF3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F5408-A7F5-4D6A-83AC-879E8996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4037D-0411-424F-9806-A3332659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AD0D-E44D-4833-B156-62CD8A7E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6688-385E-482C-9B8E-2C499CEC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7B0EC-08B8-4A85-AC2A-E24F7241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DB6C8-92C0-41BB-90B8-89D43866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F04D2-5D49-4DEE-9AE7-4295CA5A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6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F330-CC51-493D-AF13-908C9921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2698D-089F-47B9-ADF4-3FD7046F3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3E173-E207-4C5B-AB6A-758B4D66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B3C7A-3814-4C66-A4CC-A14005F1D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C061F-88ED-4B68-AEC6-BEC29418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D220-9EE1-4B12-8B17-F85270BC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983F-0F31-461C-B501-744EE04F1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AB43F-1249-4D6C-9030-6F1644B70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6CEA4-0E8C-4C6B-843C-928CB6C3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452BA-9A02-416A-9F26-9F168882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09C9-FB63-4C94-A2CD-78AB0D6D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6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4B1C-9170-4325-834A-49ACA01A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CCF9E-B1CE-4D34-91E5-6E636A8B7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4F982-6008-41BB-8718-5A352B68B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AFFAF-7990-48FC-83B5-BD8D5568A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DCAEE-C07C-4BF2-859D-AA8D4C3E6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F69C01-E977-4873-B5D7-F73A757E6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3407C-4B24-46DC-BCA0-6BD0973F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56867-DD13-41FC-8328-4CD03840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7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F7C3-1E5A-4868-B45F-828B5B10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88646-A644-46BE-97CD-74E2720A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2DBF3-7522-47C3-8CAB-396FF647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7613E-87C8-41E0-99FC-D8B59A4F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F87DD-6EC4-4CE6-BE3C-850FC556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1A58E-DAFD-42C8-802C-CBB46E2B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A341D-CEBE-41FB-BF79-232C567F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2104-18EA-4E02-BE42-FAFA7396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6D97-6A05-42FB-8805-956DF275A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22766-69FC-4284-B9DC-478A69BF9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594CF-B44C-4032-ACFE-CC430E1D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C738A-8FFB-417E-AC7A-57563CA2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A0E21-9852-4D78-B5C9-9EF6455A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4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CBF4-561E-458A-BC85-B0E18BCE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91E8D-7E33-40ED-A920-A7702A90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3745B-B30A-4767-9A27-8D344D8DA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5333D-A7C3-40D2-A6DF-D4EF7BC5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439FE-DE97-4AAF-8311-E2E2A483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A1695-8317-4B79-AB5B-323C9620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C84F0-B8EE-4571-9EF0-94A66E76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74A3C-2E5A-4E9C-ACC4-EB0A09A0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15D2-9CED-4562-B5DE-816A35B40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CB34A-898F-4FB7-83F5-225AFC8A568D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F7424-454F-40A0-A457-8621E5193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D5CE1-96AB-4215-B3C8-9ACF91A2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53E51-BBA6-4483-9BA4-6C16C0650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ush4ratio/video-game-sales-with-rating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F3336-9C2D-4C66-919D-13795EBCF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534" y="1344304"/>
            <a:ext cx="7451678" cy="2843702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Video Game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A7C05-5995-4BC7-A450-1443F0C9F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414123"/>
            <a:ext cx="6418471" cy="1432109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Taylor Imhof</a:t>
            </a:r>
          </a:p>
          <a:p>
            <a:r>
              <a:rPr lang="en-US" sz="1700">
                <a:solidFill>
                  <a:schemeClr val="bg1"/>
                </a:solidFill>
              </a:rPr>
              <a:t>Bellevue University | DSC 530</a:t>
            </a:r>
          </a:p>
          <a:p>
            <a:r>
              <a:rPr lang="en-US" sz="1700">
                <a:solidFill>
                  <a:schemeClr val="bg1"/>
                </a:solidFill>
              </a:rPr>
              <a:t>Final Project: Exploratory Data Analysis</a:t>
            </a:r>
          </a:p>
          <a:p>
            <a:r>
              <a:rPr lang="en-US" sz="1700">
                <a:solidFill>
                  <a:schemeClr val="bg1"/>
                </a:solidFill>
              </a:rPr>
              <a:t>11/18/2021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E5111-7B6D-42D0-94A3-0CE3BF1D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4BF6B-AF06-4B2C-8325-1B43FD949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User Scores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Similar slight negative skew to critic scores</a:t>
            </a:r>
          </a:p>
          <a:p>
            <a:r>
              <a:rPr lang="en-US" dirty="0">
                <a:solidFill>
                  <a:schemeClr val="bg1"/>
                </a:solidFill>
              </a:rPr>
              <a:t>Action, sport, shooter genres by far most highly rated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Due to more titles in those genres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Squaring values could help normalize distribution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E9FC9-F02A-4F58-829D-CC1E20FC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62" y="640994"/>
            <a:ext cx="4345785" cy="2419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9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B01AB9-4F6E-4FDA-8FA1-4E906A49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051" y="3409409"/>
            <a:ext cx="4380996" cy="2413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231CF8-3D70-4938-8058-0895387C0339}"/>
              </a:ext>
            </a:extLst>
          </p:cNvPr>
          <p:cNvCxnSpPr>
            <a:endCxn id="1026" idx="3"/>
          </p:cNvCxnSpPr>
          <p:nvPr/>
        </p:nvCxnSpPr>
        <p:spPr>
          <a:xfrm flipH="1" flipV="1">
            <a:off x="5289047" y="4616251"/>
            <a:ext cx="1112298" cy="8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69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298AB-C401-4847-9462-89910F0A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Histograms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04A5FB6-85C2-4389-957B-84AFD2D2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024" y="1839202"/>
            <a:ext cx="5260976" cy="375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7C0F-5447-401A-AC88-C94361CF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2651101"/>
            <a:ext cx="4872482" cy="388784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Distribution of number of games released each year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Date range: 1985 – 2016</a:t>
            </a:r>
          </a:p>
          <a:p>
            <a:pPr lvl="1"/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Most games released between 2005 and 2011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Would expect continuous increase or leveling off</a:t>
            </a:r>
          </a:p>
          <a:p>
            <a:pPr lvl="1"/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Decrease perhaps due to observations being dropped during data cleaning</a:t>
            </a:r>
          </a:p>
          <a:p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Focusing on titles released between 1995-2015 would mitigate down outlier impact</a:t>
            </a:r>
          </a:p>
        </p:txBody>
      </p:sp>
    </p:spTree>
    <p:extLst>
      <p:ext uri="{BB962C8B-B14F-4D97-AF65-F5344CB8AC3E}">
        <p14:creationId xmlns:p14="http://schemas.microsoft.com/office/powerpoint/2010/main" val="1123575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372A3-A730-4450-BB80-A2C4AC3B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Probability Mass Function (PMF)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35DC68-C3C3-47F2-BBF7-89F5BD11A6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024" y="1831122"/>
            <a:ext cx="5260976" cy="3674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4284BB-2320-4FAE-A499-57D792CC2EC4}"/>
              </a:ext>
            </a:extLst>
          </p:cNvPr>
          <p:cNvSpPr txBox="1"/>
          <p:nvPr/>
        </p:nvSpPr>
        <p:spPr>
          <a:xfrm>
            <a:off x="6981824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See probability of year of release based on genre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Created subset of only action vs subset of non-action genre video games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PMF results indicate that action games were more likely to come in the early 2000s while non-action titles became more likely/popular in more recent years</a:t>
            </a:r>
          </a:p>
        </p:txBody>
      </p:sp>
    </p:spTree>
    <p:extLst>
      <p:ext uri="{BB962C8B-B14F-4D97-AF65-F5344CB8AC3E}">
        <p14:creationId xmlns:p14="http://schemas.microsoft.com/office/powerpoint/2010/main" val="18946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9D0A8-78CD-42D0-B597-C2C1C9BC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Cumulative Distribution Function (CDF)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5B7D70-13E4-4E33-BF89-DFA671D7D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024" y="1824591"/>
            <a:ext cx="5260976" cy="3788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AFD12-4A57-4CDE-BACB-3D035D8F7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37116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Chosen variable: </a:t>
            </a:r>
            <a:r>
              <a:rPr lang="en-US" sz="2000" u="sng" dirty="0" err="1">
                <a:solidFill>
                  <a:schemeClr val="bg1">
                    <a:alpha val="80000"/>
                  </a:schemeClr>
                </a:solidFill>
              </a:rPr>
              <a:t>User_Score</a:t>
            </a:r>
            <a:endParaRPr lang="en-US" sz="2000" u="sng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Q: How many video games achieved a user rating &gt; 8?</a:t>
            </a:r>
          </a:p>
          <a:p>
            <a:pPr lvl="1"/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A: Only about 20% of the games in the dataset</a:t>
            </a: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Useful for extra information about how data is distributed</a:t>
            </a:r>
          </a:p>
        </p:txBody>
      </p:sp>
    </p:spTree>
    <p:extLst>
      <p:ext uri="{BB962C8B-B14F-4D97-AF65-F5344CB8AC3E}">
        <p14:creationId xmlns:p14="http://schemas.microsoft.com/office/powerpoint/2010/main" val="210186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9DCDD-01B2-4863-9972-0A8739D2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Scatter Plots with regression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A546-461F-4527-91CF-8772D636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Critic Score vs. User Score</a:t>
            </a:r>
          </a:p>
          <a:p>
            <a:r>
              <a:rPr lang="en-US" sz="1800" dirty="0">
                <a:solidFill>
                  <a:schemeClr val="bg1"/>
                </a:solidFill>
              </a:rPr>
              <a:t>Two Python methods: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Matplotlib (top)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Seaborn (bottom)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More evident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Fit regression line with additional params</a:t>
            </a:r>
          </a:p>
          <a:p>
            <a:pPr lvl="1"/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Positive linear relationship between two variables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Clusters heavy in the &gt; 5.0/50.0 range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02DE2B6-7B04-43F7-B3E2-49C091CD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110" y="635607"/>
            <a:ext cx="3378173" cy="24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F5413951-4C97-4D4F-B9B1-CF8CBA5E9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110" y="3397272"/>
            <a:ext cx="3378173" cy="24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66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9DCDD-01B2-4863-9972-0A8739D2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Correlation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A546-461F-4527-91CF-8772D636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5714730" cy="426127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Chosen coefficient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Pearson’s </a:t>
            </a:r>
            <a:r>
              <a:rPr lang="en-US" i="1" dirty="0">
                <a:solidFill>
                  <a:schemeClr val="bg1"/>
                </a:solidFill>
                <a:sym typeface="Wingdings" panose="05000000000000000000" pitchFamily="2" charset="2"/>
              </a:rPr>
              <a:t>r</a:t>
            </a: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Implemented via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scipy’s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stats.pearsonr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() function</a:t>
            </a: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Both Pearson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coef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are strong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Especially between other and global sales (0.92)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P-value both &lt; .005 indicating statistical significance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D0D30D6-D23E-4DA2-BA78-8638A8145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77" y="1130217"/>
            <a:ext cx="4535202" cy="12192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C91F6A-129C-44DC-A039-290321887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77" y="3613026"/>
            <a:ext cx="4535202" cy="12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1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40C01-9817-4BF3-A184-61C3F6A1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5" name="Picture 4" descr="Man wearing black t-shirt and headset sitting in front of orange and black keyboard in dimly lit room with blue walls">
            <a:extLst>
              <a:ext uri="{FF2B5EF4-FFF2-40B4-BE49-F238E27FC236}">
                <a16:creationId xmlns:a16="http://schemas.microsoft.com/office/drawing/2014/main" id="{89A38810-6E02-4BA7-887D-AA1D946B8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1963237"/>
            <a:ext cx="5260976" cy="35117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9A3A9-2D0E-4B79-BABA-7E37C422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2559050"/>
            <a:ext cx="5026025" cy="371475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Outliers of most profitable games &gt; $20M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Most ‘normal’ rest between $300K and 800K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NA by far most profitable region for video game sales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Evident by most consumers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Action genre very popular in early 2000’s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Other genres have seen increased popularity in recent years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Most profitable/popular genres: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Action, shooter, sports</a:t>
            </a:r>
          </a:p>
          <a:p>
            <a:pPr lvl="2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Consistent throughout the years</a:t>
            </a:r>
          </a:p>
        </p:txBody>
      </p:sp>
    </p:spTree>
    <p:extLst>
      <p:ext uri="{BB962C8B-B14F-4D97-AF65-F5344CB8AC3E}">
        <p14:creationId xmlns:p14="http://schemas.microsoft.com/office/powerpoint/2010/main" val="263519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89ED0-3A19-48BB-96BA-BFC0E2C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4F212-4ECD-4BD3-8C03-5F8AB205B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860" y="637944"/>
            <a:ext cx="6363339" cy="597083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Act as data science consultant for video game studio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Provide insights into which genres, markets, platforms, etc. are the most profitable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Simulated business understanding meeting: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Driving questions:</a:t>
            </a:r>
          </a:p>
          <a:p>
            <a:pPr lvl="2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"Which platform is most likely to maximize profitability?"</a:t>
            </a:r>
          </a:p>
          <a:p>
            <a:pPr lvl="2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"Which region (North America, Japan, EU) should be targeted as primary player base?"</a:t>
            </a:r>
          </a:p>
          <a:p>
            <a:pPr lvl="2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"Are there cases of older games being successful that could use a remake/revival?"</a:t>
            </a:r>
          </a:p>
          <a:p>
            <a:pPr lvl="2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"Which genre/genres are the most profitable?"</a:t>
            </a:r>
          </a:p>
          <a:p>
            <a:pPr lvl="2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4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A9EC1-43A8-4DA6-884C-F0AFFCE5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EDA Project Objective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218F-590D-4FE3-9497-ED2A4939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Hypothesis: “By analyzing historical game sales data, I will be able to predict which types of video games are the most profitable or highly rated”</a:t>
            </a:r>
          </a:p>
          <a:p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Insights from EDA should inform game developers how to best posture for highest likelihood of success/profitability</a:t>
            </a:r>
          </a:p>
          <a:p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Practice hands-on EDA techniques learned throughout DSC 530</a:t>
            </a:r>
          </a:p>
          <a:p>
            <a:endParaRPr lang="en-US" sz="2200">
              <a:solidFill>
                <a:schemeClr val="bg1"/>
              </a:solidFill>
            </a:endParaRPr>
          </a:p>
          <a:p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6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4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96CD3-0BFD-4B61-BE1C-2F41FF26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65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7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8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E2401-6B69-452D-A6B1-78140D236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217173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Video Game Sales with Ratings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Retrieved from </a:t>
            </a:r>
            <a:r>
              <a:rPr lang="en-US" sz="2000" dirty="0" err="1">
                <a:solidFill>
                  <a:schemeClr val="bg1"/>
                </a:solidFill>
              </a:rPr>
              <a:t>Kaggle.com’s</a:t>
            </a:r>
            <a:r>
              <a:rPr lang="en-US" sz="2000" dirty="0">
                <a:solidFill>
                  <a:schemeClr val="bg1"/>
                </a:solidFill>
              </a:rPr>
              <a:t> datasets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Tons of useful fields: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Name, platform (PS4, Xbox, etc.), year of release, genre, publisher, sales (NA, EU, JP, global all in millions), critic and user ratings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Most useful will be numeric values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Sales metrics, user/critic metrics (both count and ratings)</a:t>
            </a:r>
          </a:p>
          <a:p>
            <a:pPr lvl="1"/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36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0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0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1C27D-7463-4905-951A-0F9CF2F59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923293"/>
            <a:ext cx="4030132" cy="464172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Variables Explained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A98BBA-D3EA-45DC-B8A1-9C61397D4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4C95AB-2BD7-4E38-BDD5-1E41F3A9B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D6CD-558B-4FAE-94CB-4F08B736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NA/EU/</a:t>
            </a:r>
            <a:r>
              <a:rPr lang="en-US" sz="2000" u="sng" dirty="0" err="1">
                <a:solidFill>
                  <a:schemeClr val="bg1"/>
                </a:solidFill>
              </a:rPr>
              <a:t>JP_Sales</a:t>
            </a:r>
            <a:r>
              <a:rPr lang="en-US" sz="2000" u="sng" dirty="0">
                <a:solidFill>
                  <a:schemeClr val="bg1"/>
                </a:solidFill>
              </a:rPr>
              <a:t> + Other and Global Sales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total sales group by these three regions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Certain genres might perform better in different areas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Though will skew largely to NA as largest game consumers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Global sales likely chosen as dependent variables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Best indicator of overall success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  <a:p>
            <a:r>
              <a:rPr lang="en-US" sz="2000" u="sng" dirty="0">
                <a:solidFill>
                  <a:schemeClr val="bg1"/>
                </a:solidFill>
              </a:rPr>
              <a:t>Critic and User metrics</a:t>
            </a:r>
          </a:p>
          <a:p>
            <a:pPr lvl="1"/>
            <a:r>
              <a:rPr lang="en-US" sz="2000" u="sng" dirty="0">
                <a:solidFill>
                  <a:schemeClr val="bg1"/>
                </a:solidFill>
              </a:rPr>
              <a:t>Count</a:t>
            </a:r>
            <a:r>
              <a:rPr lang="en-US" sz="2000" dirty="0">
                <a:solidFill>
                  <a:schemeClr val="bg1"/>
                </a:solidFill>
              </a:rPr>
              <a:t>: total number of reviews for each game</a:t>
            </a:r>
          </a:p>
          <a:p>
            <a:pPr lvl="1"/>
            <a:r>
              <a:rPr lang="en-US" sz="2000" u="sng" dirty="0">
                <a:solidFill>
                  <a:schemeClr val="bg1"/>
                </a:solidFill>
              </a:rPr>
              <a:t>Score</a:t>
            </a:r>
            <a:r>
              <a:rPr lang="en-US" sz="2000" dirty="0">
                <a:solidFill>
                  <a:schemeClr val="bg1"/>
                </a:solidFill>
              </a:rPr>
              <a:t>: rating given by both critics and users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836128-58DE-4E5A-B27E-DFE747CA0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A0090F-4FBF-434D-83B1-B274F83A9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8DF6032-C07A-45C6-8A4F-04EF4EDC0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B89F44-A096-479D-AD1F-120561C2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48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13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5BC81-6662-4863-9661-CE62B6715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Notable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96EE-EFE0-42A1-905D-89E8795C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Viewing the head() shows ‘Wii Sports’ much high in sales in all sales columns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$82.5M vs next highest $35.5M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Seaborn boxplot also helpful for visualizing outliers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Might be prudent to create subset of dataframe to minimize outlier impact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149" name="Group 136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6150" name="Rectangle 137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1" name="Rectangle 138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52" name="Rectangle 140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028DF0-C0FD-4C72-8C6E-1866AD61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406" y="3554871"/>
            <a:ext cx="4654529" cy="24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3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4" name="Freeform: Shape 144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5" name="Freeform: Shape 146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6" name="Freeform: Shape 147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7" name="Freeform: Shape 148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8" name="Freeform: Shape 150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9" name="Freeform: Shape 152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0" name="Freeform: Shape 153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1" name="Freeform: Shape 154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2" name="Freeform: Shape 155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0B365D9-2F44-4653-B73C-319A84B4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07" y="445614"/>
            <a:ext cx="4654529" cy="1327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5D1D59-3A5D-4004-AC07-838A3A60602A}"/>
                  </a:ext>
                </a:extLst>
              </p14:cNvPr>
              <p14:cNvContentPartPr/>
              <p14:nvPr/>
            </p14:nvContentPartPr>
            <p14:xfrm>
              <a:off x="5084694" y="4557628"/>
              <a:ext cx="276840" cy="342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5D1D59-3A5D-4004-AC07-838A3A6060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5694" y="4548988"/>
                <a:ext cx="2944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120156-4830-4D27-B6C2-04620C110F96}"/>
                  </a:ext>
                </a:extLst>
              </p14:cNvPr>
              <p14:cNvContentPartPr/>
              <p14:nvPr/>
            </p14:nvContentPartPr>
            <p14:xfrm>
              <a:off x="2669094" y="4557268"/>
              <a:ext cx="378360" cy="332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120156-4830-4D27-B6C2-04620C110F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0094" y="4548268"/>
                <a:ext cx="3960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E9E195-D17C-4D11-90CB-44B0D0A09D67}"/>
                  </a:ext>
                </a:extLst>
              </p14:cNvPr>
              <p14:cNvContentPartPr/>
              <p14:nvPr/>
            </p14:nvContentPartPr>
            <p14:xfrm>
              <a:off x="3973014" y="702748"/>
              <a:ext cx="349200" cy="377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E9E195-D17C-4D11-90CB-44B0D0A09D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4014" y="694108"/>
                <a:ext cx="366840" cy="3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71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B506-7646-4B1A-A3B3-7E5CBDDD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E9A19-F1AA-45AB-9F05-1B963E614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sz="1800" u="sng" dirty="0">
                <a:solidFill>
                  <a:schemeClr val="bg1"/>
                </a:solidFill>
              </a:rPr>
              <a:t>North American (NA) Sales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Observations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Most values &lt;$1M</a:t>
            </a:r>
          </a:p>
          <a:p>
            <a:r>
              <a:rPr lang="en-US" sz="1800" dirty="0">
                <a:solidFill>
                  <a:schemeClr val="bg1"/>
                </a:solidFill>
              </a:rPr>
              <a:t>Avg: ~$450K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Max: $41.3M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Large disparity </a:t>
            </a:r>
          </a:p>
          <a:p>
            <a:pPr lvl="1"/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Outliers: square root or cube root transformation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043E-6385-405D-B050-075A7F72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02" y="658590"/>
            <a:ext cx="3519189" cy="2384250"/>
          </a:xfrm>
          <a:prstGeom prst="rect">
            <a:avLst/>
          </a:prstGeom>
        </p:spPr>
      </p:pic>
      <p:grpSp>
        <p:nvGrpSpPr>
          <p:cNvPr id="19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1ABB966-B85A-431D-AAB0-AC2D9C04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02" y="3477442"/>
            <a:ext cx="3519189" cy="22698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AF491F-C2C4-4E93-BC58-7D3EE24F538F}"/>
              </a:ext>
            </a:extLst>
          </p:cNvPr>
          <p:cNvCxnSpPr/>
          <p:nvPr/>
        </p:nvCxnSpPr>
        <p:spPr>
          <a:xfrm flipH="1">
            <a:off x="5210106" y="5085878"/>
            <a:ext cx="1191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51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503D4-79A5-47D5-BB97-B773E1D1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11DC3-83F5-4599-81A2-8AE06D65A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EU Sales</a:t>
            </a:r>
          </a:p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&lt; Volume compare with NA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Action best selling genre; followed by racing</a:t>
            </a:r>
          </a:p>
          <a:p>
            <a:r>
              <a:rPr lang="en-US" dirty="0">
                <a:solidFill>
                  <a:schemeClr val="bg1"/>
                </a:solidFill>
              </a:rPr>
              <a:t>Mean: ~$300K</a:t>
            </a:r>
          </a:p>
          <a:p>
            <a:r>
              <a:rPr lang="en-US" dirty="0">
                <a:solidFill>
                  <a:schemeClr val="bg1"/>
                </a:solidFill>
              </a:rPr>
              <a:t>Max: ~$29M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Cube root transform</a:t>
            </a: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6403E-C16A-4733-BF06-C0E36D69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02" y="706978"/>
            <a:ext cx="3519189" cy="2287473"/>
          </a:xfrm>
          <a:prstGeom prst="rect">
            <a:avLst/>
          </a:prstGeom>
        </p:spPr>
      </p:pic>
      <p:grpSp>
        <p:nvGrpSpPr>
          <p:cNvPr id="22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22825DE-C362-447C-B7E0-45083ECB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02" y="3512634"/>
            <a:ext cx="3519189" cy="21994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BA630A-6868-498B-AC59-FF7381BA337C}"/>
              </a:ext>
            </a:extLst>
          </p:cNvPr>
          <p:cNvCxnSpPr>
            <a:endCxn id="7" idx="3"/>
          </p:cNvCxnSpPr>
          <p:nvPr/>
        </p:nvCxnSpPr>
        <p:spPr>
          <a:xfrm flipH="1" flipV="1">
            <a:off x="4883791" y="4612380"/>
            <a:ext cx="1517554" cy="125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10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32CCF-7B63-491B-B1ED-BCC45D8A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4357A-AC7B-45B5-9C7F-C76BC6F8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4" y="1963237"/>
            <a:ext cx="5260976" cy="35117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ADBB0-2A22-4F2C-9778-ECA3A4E70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1700" u="sng">
                <a:solidFill>
                  <a:schemeClr val="bg1">
                    <a:alpha val="80000"/>
                  </a:schemeClr>
                </a:solidFill>
              </a:rPr>
              <a:t>Critic Scores</a:t>
            </a:r>
          </a:p>
          <a:p>
            <a:pPr lvl="1"/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Slight negative skew</a:t>
            </a:r>
          </a:p>
          <a:p>
            <a:pPr lvl="1"/>
            <a:endParaRPr lang="en-US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Large volume of action/sports games</a:t>
            </a: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Mode around 80</a:t>
            </a: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Mean: ~70.5</a:t>
            </a: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Max: ~98.0 (highest critic rating)</a:t>
            </a:r>
          </a:p>
          <a:p>
            <a:pPr marL="457200" lvl="1" indent="0">
              <a:buNone/>
            </a:pPr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01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814</Words>
  <Application>Microsoft Office PowerPoint</Application>
  <PresentationFormat>Widescreen</PresentationFormat>
  <Paragraphs>135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Office Theme</vt:lpstr>
      <vt:lpstr>Video Game EDA</vt:lpstr>
      <vt:lpstr>Overview</vt:lpstr>
      <vt:lpstr>EDA Project Objective</vt:lpstr>
      <vt:lpstr>Dataset</vt:lpstr>
      <vt:lpstr>Variables Explained</vt:lpstr>
      <vt:lpstr>Notable Outliers</vt:lpstr>
      <vt:lpstr>Histograms</vt:lpstr>
      <vt:lpstr>Histograms</vt:lpstr>
      <vt:lpstr>Histograms</vt:lpstr>
      <vt:lpstr>Histograms</vt:lpstr>
      <vt:lpstr>Histograms</vt:lpstr>
      <vt:lpstr>Probability Mass Function (PMF)</vt:lpstr>
      <vt:lpstr>Cumulative Distribution Function (CDF)</vt:lpstr>
      <vt:lpstr>Scatter Plots with regression line</vt:lpstr>
      <vt:lpstr>Correlation Testing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Analysis</dc:title>
  <dc:creator>Taylor Imhof</dc:creator>
  <cp:lastModifiedBy>Taylor Imhof</cp:lastModifiedBy>
  <cp:revision>77</cp:revision>
  <dcterms:created xsi:type="dcterms:W3CDTF">2021-11-18T23:10:28Z</dcterms:created>
  <dcterms:modified xsi:type="dcterms:W3CDTF">2021-11-19T20:16:43Z</dcterms:modified>
</cp:coreProperties>
</file>